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65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5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78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8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3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20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30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90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49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27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05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FAD1-059B-4D4F-B5EF-8C845656B996}" type="datetimeFigureOut">
              <a:rPr lang="it-IT" smtClean="0"/>
              <a:t>05/02/2022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C8220-0537-4C99-87D0-890892592B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32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62C431DB-2848-4075-B825-E3D96FD11E29}"/>
              </a:ext>
            </a:extLst>
          </p:cNvPr>
          <p:cNvSpPr txBox="1"/>
          <p:nvPr/>
        </p:nvSpPr>
        <p:spPr>
          <a:xfrm>
            <a:off x="0" y="336076"/>
            <a:ext cx="9144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Studenti /studentesse -   Scuola </a:t>
            </a:r>
            <a:r>
              <a:rPr lang="it-IT" sz="2400" b="1" dirty="0"/>
              <a:t>secondaria </a:t>
            </a:r>
            <a:r>
              <a:rPr lang="it-IT" sz="2400" b="1" dirty="0" smtClean="0"/>
              <a:t>2</a:t>
            </a:r>
            <a:r>
              <a:rPr lang="it-IT" sz="2400" b="1" dirty="0"/>
              <a:t>° </a:t>
            </a:r>
            <a:r>
              <a:rPr lang="it-IT" sz="2400" b="1" dirty="0" smtClean="0"/>
              <a:t>grado dal 7 febbraio </a:t>
            </a:r>
            <a:endParaRPr lang="it-IT" sz="2400" b="1" dirty="0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xmlns="" id="{E91500E7-BA6E-4474-BD13-D781A95F61C8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2184553" y="3034918"/>
            <a:ext cx="563214" cy="424022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xmlns="" id="{5AF0FE29-2F86-492F-A443-2C2F7CA5BACA}"/>
              </a:ext>
            </a:extLst>
          </p:cNvPr>
          <p:cNvCxnSpPr>
            <a:cxnSpLocks/>
          </p:cNvCxnSpPr>
          <p:nvPr/>
        </p:nvCxnSpPr>
        <p:spPr>
          <a:xfrm flipV="1">
            <a:off x="5410631" y="2777243"/>
            <a:ext cx="759884" cy="7052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xmlns="" id="{74D9EC4E-8AA3-45A9-BA75-911E85EFDD39}"/>
              </a:ext>
            </a:extLst>
          </p:cNvPr>
          <p:cNvCxnSpPr>
            <a:cxnSpLocks/>
          </p:cNvCxnSpPr>
          <p:nvPr/>
        </p:nvCxnSpPr>
        <p:spPr>
          <a:xfrm flipV="1">
            <a:off x="2082000" y="1561051"/>
            <a:ext cx="4115353" cy="20893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xmlns="" id="{E04A1D23-14ED-4AE8-A432-1C8A82914663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4962126" y="4483704"/>
            <a:ext cx="1007894" cy="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xmlns="" id="{FFAF790F-D051-418E-AE8B-3455D8F2014C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2184553" y="3981316"/>
            <a:ext cx="563214" cy="47914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ttangolo con angoli arrotondati 45">
            <a:extLst>
              <a:ext uri="{FF2B5EF4-FFF2-40B4-BE49-F238E27FC236}">
                <a16:creationId xmlns:a16="http://schemas.microsoft.com/office/drawing/2014/main" xmlns="" id="{2C793670-1A1D-4017-AA9F-112FC26BA1A7}"/>
              </a:ext>
            </a:extLst>
          </p:cNvPr>
          <p:cNvSpPr/>
          <p:nvPr/>
        </p:nvSpPr>
        <p:spPr>
          <a:xfrm>
            <a:off x="114453" y="1030010"/>
            <a:ext cx="20701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>
                <a:solidFill>
                  <a:schemeClr val="tx1"/>
                </a:solidFill>
              </a:rPr>
              <a:t>1 CASO POSITIVO</a:t>
            </a:r>
          </a:p>
        </p:txBody>
      </p:sp>
      <p:sp>
        <p:nvSpPr>
          <p:cNvPr id="12" name="Rettangolo con angoli arrotondati 46">
            <a:extLst>
              <a:ext uri="{FF2B5EF4-FFF2-40B4-BE49-F238E27FC236}">
                <a16:creationId xmlns:a16="http://schemas.microsoft.com/office/drawing/2014/main" xmlns="" id="{778681B0-2F6C-49C4-B8F7-7129B7701904}"/>
              </a:ext>
            </a:extLst>
          </p:cNvPr>
          <p:cNvSpPr/>
          <p:nvPr/>
        </p:nvSpPr>
        <p:spPr>
          <a:xfrm>
            <a:off x="98164" y="3244319"/>
            <a:ext cx="2070100" cy="914400"/>
          </a:xfrm>
          <a:prstGeom prst="roundRect">
            <a:avLst/>
          </a:prstGeom>
          <a:solidFill>
            <a:srgbClr val="FFF2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 smtClean="0">
                <a:solidFill>
                  <a:schemeClr val="tx1"/>
                </a:solidFill>
              </a:rPr>
              <a:t>2 o PIU’ </a:t>
            </a:r>
            <a:r>
              <a:rPr lang="it-IT" sz="1800" b="1" dirty="0">
                <a:solidFill>
                  <a:schemeClr val="tx1"/>
                </a:solidFill>
              </a:rPr>
              <a:t>CASI POSITIVI</a:t>
            </a:r>
          </a:p>
        </p:txBody>
      </p:sp>
      <p:sp>
        <p:nvSpPr>
          <p:cNvPr id="13" name="Rettangolo con angoli arrotondati 50">
            <a:extLst>
              <a:ext uri="{FF2B5EF4-FFF2-40B4-BE49-F238E27FC236}">
                <a16:creationId xmlns:a16="http://schemas.microsoft.com/office/drawing/2014/main" xmlns="" id="{DC3C7EF1-6D8D-4BBE-9CEF-79F7C170B4CA}"/>
              </a:ext>
            </a:extLst>
          </p:cNvPr>
          <p:cNvSpPr/>
          <p:nvPr/>
        </p:nvSpPr>
        <p:spPr>
          <a:xfrm>
            <a:off x="6194644" y="1030010"/>
            <a:ext cx="2293732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it-IT" sz="1400" dirty="0" err="1">
                <a:solidFill>
                  <a:schemeClr val="tx1"/>
                </a:solidFill>
              </a:rPr>
              <a:t>Autosorveglianza</a:t>
            </a:r>
            <a:endParaRPr lang="it-IT" sz="1400" dirty="0">
              <a:solidFill>
                <a:schemeClr val="tx1"/>
              </a:solidFill>
            </a:endParaRP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Utilizzo FFP2 per 10 gg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Didattica in presenza</a:t>
            </a:r>
          </a:p>
        </p:txBody>
      </p:sp>
      <p:sp>
        <p:nvSpPr>
          <p:cNvPr id="14" name="Rettangolo con angoli arrotondati 51">
            <a:extLst>
              <a:ext uri="{FF2B5EF4-FFF2-40B4-BE49-F238E27FC236}">
                <a16:creationId xmlns:a16="http://schemas.microsoft.com/office/drawing/2014/main" xmlns="" id="{8F536150-1AE1-4133-BC64-1F218E6E57D7}"/>
              </a:ext>
            </a:extLst>
          </p:cNvPr>
          <p:cNvSpPr/>
          <p:nvPr/>
        </p:nvSpPr>
        <p:spPr>
          <a:xfrm>
            <a:off x="2747767" y="2379259"/>
            <a:ext cx="2662864" cy="1311318"/>
          </a:xfrm>
          <a:prstGeom prst="roundRect">
            <a:avLst/>
          </a:prstGeom>
          <a:solidFill>
            <a:srgbClr val="FFF2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tx1"/>
                </a:solidFill>
              </a:rPr>
              <a:t>Compagni di classe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vaccinati con 3° dose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con ciclo primario concluso entro 120 gg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guariti entro 120 gg</a:t>
            </a:r>
          </a:p>
        </p:txBody>
      </p:sp>
      <p:sp>
        <p:nvSpPr>
          <p:cNvPr id="15" name="Rettangolo con angoli arrotondati 52">
            <a:extLst>
              <a:ext uri="{FF2B5EF4-FFF2-40B4-BE49-F238E27FC236}">
                <a16:creationId xmlns:a16="http://schemas.microsoft.com/office/drawing/2014/main" xmlns="" id="{72CEA843-1B19-4251-A1B7-255406DFBC13}"/>
              </a:ext>
            </a:extLst>
          </p:cNvPr>
          <p:cNvSpPr/>
          <p:nvPr/>
        </p:nvSpPr>
        <p:spPr>
          <a:xfrm>
            <a:off x="2747767" y="3793244"/>
            <a:ext cx="2662864" cy="1334437"/>
          </a:xfrm>
          <a:prstGeom prst="roundRect">
            <a:avLst/>
          </a:prstGeom>
          <a:solidFill>
            <a:srgbClr val="FFF2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solidFill>
                  <a:schemeClr val="tx1"/>
                </a:solidFill>
              </a:rPr>
              <a:t>Compagni di classe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non vaccinati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con ciclo primario concluso da oltre 120 gg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1"/>
                </a:solidFill>
              </a:rPr>
              <a:t>guariti entro 120 gg senza dose di richiamo</a:t>
            </a:r>
          </a:p>
        </p:txBody>
      </p:sp>
      <p:sp>
        <p:nvSpPr>
          <p:cNvPr id="16" name="Rettangolo con angoli arrotondati 53">
            <a:extLst>
              <a:ext uri="{FF2B5EF4-FFF2-40B4-BE49-F238E27FC236}">
                <a16:creationId xmlns:a16="http://schemas.microsoft.com/office/drawing/2014/main" xmlns="" id="{EDDDE00F-9D28-4EC9-8E6E-E8F5BD5BC6D1}"/>
              </a:ext>
            </a:extLst>
          </p:cNvPr>
          <p:cNvSpPr/>
          <p:nvPr/>
        </p:nvSpPr>
        <p:spPr>
          <a:xfrm>
            <a:off x="5970020" y="3846779"/>
            <a:ext cx="2518356" cy="1273849"/>
          </a:xfrm>
          <a:prstGeom prst="roundRect">
            <a:avLst/>
          </a:prstGeom>
          <a:solidFill>
            <a:srgbClr val="FFF2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tx1"/>
                </a:solidFill>
              </a:rPr>
              <a:t>DDI</a:t>
            </a:r>
            <a:r>
              <a:rPr lang="it-IT" sz="1400" dirty="0">
                <a:solidFill>
                  <a:schemeClr val="tx1"/>
                </a:solidFill>
              </a:rPr>
              <a:t> e quarantena per </a:t>
            </a:r>
            <a:r>
              <a:rPr lang="it-IT" b="1" dirty="0" smtClean="0">
                <a:solidFill>
                  <a:schemeClr val="tx1"/>
                </a:solidFill>
              </a:rPr>
              <a:t>5 gg</a:t>
            </a:r>
            <a:endParaRPr lang="it-IT" b="1" dirty="0">
              <a:solidFill>
                <a:schemeClr val="tx1"/>
              </a:solidFill>
            </a:endParaRPr>
          </a:p>
          <a:p>
            <a:r>
              <a:rPr lang="it-IT" sz="1400" dirty="0">
                <a:solidFill>
                  <a:schemeClr val="tx1"/>
                </a:solidFill>
              </a:rPr>
              <a:t>c</a:t>
            </a:r>
            <a:r>
              <a:rPr lang="it-IT" sz="1400" dirty="0" smtClean="0">
                <a:solidFill>
                  <a:schemeClr val="tx1"/>
                </a:solidFill>
              </a:rPr>
              <a:t>on </a:t>
            </a:r>
            <a:r>
              <a:rPr lang="it-IT" sz="1400" b="1" dirty="0" smtClean="0">
                <a:solidFill>
                  <a:schemeClr val="tx1"/>
                </a:solidFill>
              </a:rPr>
              <a:t>test </a:t>
            </a:r>
            <a:r>
              <a:rPr lang="it-IT" sz="1400" dirty="0">
                <a:solidFill>
                  <a:schemeClr val="tx1"/>
                </a:solidFill>
              </a:rPr>
              <a:t>antigenico negativo </a:t>
            </a:r>
            <a:r>
              <a:rPr lang="it-IT" sz="1400" b="1" dirty="0">
                <a:solidFill>
                  <a:schemeClr val="tx1"/>
                </a:solidFill>
              </a:rPr>
              <a:t>per il rientro a </a:t>
            </a:r>
            <a:r>
              <a:rPr lang="it-IT" sz="1400" b="1" dirty="0" smtClean="0">
                <a:solidFill>
                  <a:schemeClr val="tx1"/>
                </a:solidFill>
              </a:rPr>
              <a:t>scuola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1"/>
                </a:solidFill>
              </a:rPr>
              <a:t>Obbligo di mascherina FFP2 per i successivi 5gg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7" name="Rettangolo con angoli arrotondati 67">
            <a:extLst>
              <a:ext uri="{FF2B5EF4-FFF2-40B4-BE49-F238E27FC236}">
                <a16:creationId xmlns:a16="http://schemas.microsoft.com/office/drawing/2014/main" xmlns="" id="{8C220CA1-31AC-4DCB-B4FA-FECE92312B86}"/>
              </a:ext>
            </a:extLst>
          </p:cNvPr>
          <p:cNvSpPr/>
          <p:nvPr/>
        </p:nvSpPr>
        <p:spPr>
          <a:xfrm>
            <a:off x="600257" y="5301208"/>
            <a:ext cx="7656470" cy="1262988"/>
          </a:xfrm>
          <a:prstGeom prst="roundRect">
            <a:avLst>
              <a:gd name="adj" fmla="val 5784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>
                <a:solidFill>
                  <a:schemeClr val="tx1"/>
                </a:solidFill>
              </a:rPr>
              <a:t> N.B.: queste norme andranno in vigore da 7 febbraio 2022, pertanto, le condizioni precedenti che non rientrano in questi casi,  sono da considerarsi  </a:t>
            </a:r>
            <a:r>
              <a:rPr lang="it-IT" sz="1600" b="1" u="sng" dirty="0" smtClean="0">
                <a:solidFill>
                  <a:schemeClr val="tx1"/>
                </a:solidFill>
              </a:rPr>
              <a:t>non più valide, perché </a:t>
            </a:r>
            <a:r>
              <a:rPr lang="it-IT" sz="1600" b="1" u="sng" smtClean="0">
                <a:solidFill>
                  <a:schemeClr val="tx1"/>
                </a:solidFill>
              </a:rPr>
              <a:t>non più </a:t>
            </a:r>
            <a:r>
              <a:rPr lang="it-IT" sz="1600" b="1" u="sng" dirty="0" smtClean="0">
                <a:solidFill>
                  <a:schemeClr val="tx1"/>
                </a:solidFill>
              </a:rPr>
              <a:t>previste </a:t>
            </a:r>
            <a:r>
              <a:rPr lang="it-IT" sz="1600" b="1" u="sng" smtClean="0">
                <a:solidFill>
                  <a:schemeClr val="tx1"/>
                </a:solidFill>
              </a:rPr>
              <a:t>dalla normativa </a:t>
            </a:r>
            <a:endParaRPr lang="it-IT" sz="1600" b="1" u="sng" dirty="0">
              <a:solidFill>
                <a:schemeClr val="tx1"/>
              </a:solidFill>
            </a:endParaRPr>
          </a:p>
        </p:txBody>
      </p:sp>
      <p:sp>
        <p:nvSpPr>
          <p:cNvPr id="18" name="Rettangolo con angoli arrotondati 79">
            <a:extLst>
              <a:ext uri="{FF2B5EF4-FFF2-40B4-BE49-F238E27FC236}">
                <a16:creationId xmlns:a16="http://schemas.microsoft.com/office/drawing/2014/main" xmlns="" id="{BC66F255-798F-486F-9BAD-FA7D8BE4F75A}"/>
              </a:ext>
            </a:extLst>
          </p:cNvPr>
          <p:cNvSpPr/>
          <p:nvPr/>
        </p:nvSpPr>
        <p:spPr>
          <a:xfrm>
            <a:off x="2751239" y="1124744"/>
            <a:ext cx="2659392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</a:rPr>
              <a:t>COMPAGNI DI CLASSE</a:t>
            </a: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515" y="2535739"/>
            <a:ext cx="2310584" cy="9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07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134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2</cp:revision>
  <dcterms:created xsi:type="dcterms:W3CDTF">2022-02-05T19:18:12Z</dcterms:created>
  <dcterms:modified xsi:type="dcterms:W3CDTF">2022-02-05T19:23:20Z</dcterms:modified>
</cp:coreProperties>
</file>